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Plant1_Common\Monika\New%20folder\New%20Microsoft%20Excel%20Worksheet%20-%20Copy%20-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Plant1_Common\Monika\New%20folder\New%20Microsoft%20Excel%20Worksheet%20-%20Copy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87750096811669"/>
          <c:y val="0.12943500432606161"/>
          <c:w val="0.76915004338015391"/>
          <c:h val="0.7093861296400729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44576"/>
        <c:axId val="25546112"/>
      </c:barChart>
      <c:catAx>
        <c:axId val="255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546112"/>
        <c:crosses val="autoZero"/>
        <c:auto val="1"/>
        <c:lblAlgn val="ctr"/>
        <c:lblOffset val="100"/>
        <c:noMultiLvlLbl val="0"/>
      </c:catAx>
      <c:valAx>
        <c:axId val="255461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544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87750096811669"/>
          <c:y val="0.12943500432606161"/>
          <c:w val="0.76915004338015391"/>
          <c:h val="0.7093861296400729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traub!$V$9:$V$10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traub!$W$9:$W$10</c:f>
              <c:numCache>
                <c:formatCode>General</c:formatCode>
                <c:ptCount val="2"/>
                <c:pt idx="0">
                  <c:v>90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40000"/>
        <c:axId val="27041792"/>
      </c:barChart>
      <c:catAx>
        <c:axId val="2704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041792"/>
        <c:crosses val="autoZero"/>
        <c:auto val="1"/>
        <c:lblAlgn val="ctr"/>
        <c:lblOffset val="100"/>
        <c:noMultiLvlLbl val="0"/>
      </c:catAx>
      <c:valAx>
        <c:axId val="270417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7040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B3AFD-AB0B-48C4-AFC2-AD5DB79C7270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BA4A0-93E6-45F8-BBE5-92856BC9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7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6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Chart 173"/>
          <p:cNvGraphicFramePr/>
          <p:nvPr>
            <p:extLst>
              <p:ext uri="{D42A27DB-BD31-4B8C-83A1-F6EECF244321}">
                <p14:modId xmlns:p14="http://schemas.microsoft.com/office/powerpoint/2010/main" val="453635542"/>
              </p:ext>
            </p:extLst>
          </p:nvPr>
        </p:nvGraphicFramePr>
        <p:xfrm>
          <a:off x="7112000" y="7821613"/>
          <a:ext cx="2917825" cy="151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6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37309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7" name="Straight Connector 176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40"/>
          <p:cNvSpPr>
            <a:spLocks noChangeArrowheads="1"/>
          </p:cNvSpPr>
          <p:nvPr/>
        </p:nvSpPr>
        <p:spPr bwMode="auto">
          <a:xfrm>
            <a:off x="3211219" y="1080246"/>
            <a:ext cx="578038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20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To take spindle motor up side of machine</a:t>
            </a:r>
            <a:endParaRPr lang="en-US" alt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9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0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2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Maint.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5" name="Rectangle 8"/>
          <p:cNvSpPr>
            <a:spLocks noChangeArrowheads="1"/>
          </p:cNvSpPr>
          <p:nvPr/>
        </p:nvSpPr>
        <p:spPr bwMode="auto">
          <a:xfrm>
            <a:off x="1301751" y="851646"/>
            <a:ext cx="190946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Turning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6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87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88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89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Traub / Spindle motor  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0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Turning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1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192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3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194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195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196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197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198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199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00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201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2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3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7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8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9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10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211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212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213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214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216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</a:t>
            </a:r>
            <a:r>
              <a:rPr lang="en-US" altLang="en-US" sz="120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THEME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en-US" sz="1200" dirty="0" smtClean="0">
                <a:latin typeface="Calibri" pitchFamily="34" charset="0"/>
                <a:cs typeface="Arial" charset="0"/>
              </a:rPr>
              <a:t>To Reduce MTTR </a:t>
            </a:r>
            <a:endParaRPr lang="en-US" altLang="en-US" sz="90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40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217" name="Rectangle 41"/>
          <p:cNvSpPr>
            <a:spLocks noChangeArrowheads="1"/>
          </p:cNvSpPr>
          <p:nvPr/>
        </p:nvSpPr>
        <p:spPr bwMode="auto">
          <a:xfrm>
            <a:off x="152401" y="1461245"/>
            <a:ext cx="3058818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S</a:t>
            </a:r>
            <a:r>
              <a:rPr lang="en-US" altLang="en-US" sz="120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tatus </a:t>
            </a:r>
            <a:r>
              <a:rPr lang="en-US" altLang="en-US" sz="1200" b="1" dirty="0" smtClean="0">
                <a:latin typeface="Calibri" pitchFamily="34" charset="0"/>
                <a:cs typeface="Arial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Arial" charset="0"/>
              </a:rPr>
              <a:t>1)Difficult to maintenance of spindle motor due to motor mounting inside the m/c body. </a:t>
            </a:r>
            <a:endParaRPr lang="en-US" altLang="en-US" sz="900" b="1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Arial" charset="0"/>
              </a:rPr>
              <a:t>2)Various type of motor used for all tragus </a:t>
            </a:r>
            <a:r>
              <a:rPr lang="en-US" altLang="en-US" sz="1600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8" name="Rectangle 43"/>
          <p:cNvSpPr>
            <a:spLocks noChangeArrowheads="1"/>
          </p:cNvSpPr>
          <p:nvPr/>
        </p:nvSpPr>
        <p:spPr bwMode="auto">
          <a:xfrm>
            <a:off x="3211219" y="1385046"/>
            <a:ext cx="3262606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Spindle motor taken upper side of machine.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9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220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221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223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90 min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4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30 min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6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7" name="Rectangle 52"/>
          <p:cNvSpPr>
            <a:spLocks noChangeArrowheads="1"/>
          </p:cNvSpPr>
          <p:nvPr/>
        </p:nvSpPr>
        <p:spPr bwMode="auto">
          <a:xfrm>
            <a:off x="6478588" y="1996972"/>
            <a:ext cx="2514600" cy="22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Sujit, Bajrang, Sagar 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8" name="Rectangle 55"/>
          <p:cNvSpPr>
            <a:spLocks noChangeArrowheads="1"/>
          </p:cNvSpPr>
          <p:nvPr/>
        </p:nvSpPr>
        <p:spPr bwMode="auto">
          <a:xfrm>
            <a:off x="6478588" y="2221660"/>
            <a:ext cx="2513012" cy="1290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1) </a:t>
            </a: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MTTR Reduced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2)Standardized the motor- Previous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various types of motor used motor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cost is 4500 RS. total machine is 7 no’s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&amp; motor req. in spare.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3)Productivity Increased  </a:t>
            </a:r>
            <a:endParaRPr lang="en-US" alt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Rectangle 57"/>
          <p:cNvSpPr>
            <a:spLocks noChangeArrowheads="1"/>
          </p:cNvSpPr>
          <p:nvPr/>
        </p:nvSpPr>
        <p:spPr bwMode="auto">
          <a:xfrm>
            <a:off x="6478588" y="2221659"/>
            <a:ext cx="2513012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0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SNC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1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Sujit</a:t>
            </a:r>
            <a:endParaRPr lang="en-US" altLang="en-US" sz="120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2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DATE : </a:t>
            </a:r>
            <a:r>
              <a:rPr lang="en-US" altLang="en-US" sz="1200" dirty="0" smtClean="0">
                <a:latin typeface="Calibri" pitchFamily="34" charset="0"/>
                <a:cs typeface="Calibri" pitchFamily="34" charset="0"/>
              </a:rPr>
              <a:t>10.10.2016</a:t>
            </a:r>
            <a:endParaRPr lang="en-US" alt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3" name="Rectangle 62"/>
          <p:cNvSpPr>
            <a:spLocks noChangeArrowheads="1"/>
          </p:cNvSpPr>
          <p:nvPr/>
        </p:nvSpPr>
        <p:spPr bwMode="auto">
          <a:xfrm>
            <a:off x="152399" y="3899646"/>
            <a:ext cx="3058819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</a:t>
            </a:r>
            <a:r>
              <a:rPr 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:-</a:t>
            </a:r>
            <a:r>
              <a:rPr lang="en-US" altLang="en-US" sz="90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latin typeface="Calibri" pitchFamily="34" charset="0"/>
                <a:cs typeface="Arial" charset="0"/>
              </a:rPr>
              <a:t>Why1</a:t>
            </a:r>
            <a:r>
              <a:rPr lang="en-US" altLang="en-US" sz="1200" dirty="0" smtClean="0">
                <a:latin typeface="Calibri" pitchFamily="34" charset="0"/>
                <a:cs typeface="Arial" charset="0"/>
              </a:rPr>
              <a:t>-Difficult to maintenance of spindle motor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latin typeface="Calibri" pitchFamily="34" charset="0"/>
                <a:cs typeface="Arial" charset="0"/>
              </a:rPr>
              <a:t>Why2</a:t>
            </a:r>
            <a:r>
              <a:rPr lang="en-US" altLang="en-US" sz="1200" dirty="0">
                <a:latin typeface="Calibri" pitchFamily="34" charset="0"/>
                <a:cs typeface="Arial" charset="0"/>
              </a:rPr>
              <a:t>-Spindle motor mounting inside the m/c body. </a:t>
            </a:r>
            <a:endParaRPr lang="en-US" altLang="en-US" sz="900" b="1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latin typeface="Calibri" pitchFamily="34" charset="0"/>
                <a:cs typeface="Arial" charset="0"/>
              </a:rPr>
              <a:t>Why3</a:t>
            </a:r>
            <a:r>
              <a:rPr lang="en-US" altLang="en-US" sz="1200" dirty="0" smtClean="0">
                <a:latin typeface="Calibri" pitchFamily="34" charset="0"/>
                <a:cs typeface="Arial" charset="0"/>
              </a:rPr>
              <a:t>-manufacturing design defect  </a:t>
            </a: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234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" name="Rectangle 66"/>
          <p:cNvSpPr>
            <a:spLocks noChangeArrowheads="1"/>
          </p:cNvSpPr>
          <p:nvPr/>
        </p:nvSpPr>
        <p:spPr bwMode="auto">
          <a:xfrm>
            <a:off x="6478588" y="5345859"/>
            <a:ext cx="2513012" cy="26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236" name="Rectangle 72"/>
          <p:cNvSpPr>
            <a:spLocks noChangeArrowheads="1"/>
          </p:cNvSpPr>
          <p:nvPr/>
        </p:nvSpPr>
        <p:spPr bwMode="auto">
          <a:xfrm>
            <a:off x="6500639" y="5614146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237" name="Rectangle 73"/>
          <p:cNvSpPr>
            <a:spLocks noChangeArrowheads="1"/>
          </p:cNvSpPr>
          <p:nvPr/>
        </p:nvSpPr>
        <p:spPr bwMode="auto">
          <a:xfrm>
            <a:off x="6729239" y="5614146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238" name="Rectangle 74"/>
          <p:cNvSpPr>
            <a:spLocks noChangeArrowheads="1"/>
          </p:cNvSpPr>
          <p:nvPr/>
        </p:nvSpPr>
        <p:spPr bwMode="auto">
          <a:xfrm>
            <a:off x="7186439" y="5614146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239" name="Rectangle 75"/>
          <p:cNvSpPr>
            <a:spLocks noChangeArrowheads="1"/>
          </p:cNvSpPr>
          <p:nvPr/>
        </p:nvSpPr>
        <p:spPr bwMode="auto">
          <a:xfrm>
            <a:off x="7719839" y="5614146"/>
            <a:ext cx="815974" cy="2314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240" name="Rectangle 76"/>
          <p:cNvSpPr>
            <a:spLocks noChangeArrowheads="1"/>
          </p:cNvSpPr>
          <p:nvPr/>
        </p:nvSpPr>
        <p:spPr bwMode="auto">
          <a:xfrm>
            <a:off x="8535813" y="5614146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242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243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6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8" name="Rectangle 78"/>
          <p:cNvSpPr>
            <a:spLocks noChangeArrowheads="1"/>
          </p:cNvSpPr>
          <p:nvPr/>
        </p:nvSpPr>
        <p:spPr bwMode="auto">
          <a:xfrm>
            <a:off x="7191462" y="5842747"/>
            <a:ext cx="528377" cy="375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10.10.16</a:t>
            </a:r>
            <a:endParaRPr lang="en-US" alt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9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</a:t>
            </a:r>
            <a:r>
              <a:rPr lang="en-US" sz="1200" dirty="0" smtClean="0">
                <a:latin typeface="Calibri"/>
                <a:cs typeface="Arial" charset="0"/>
              </a:rPr>
              <a:t>Irreversible</a:t>
            </a:r>
            <a:r>
              <a:rPr lang="en-US" sz="1050" b="1" dirty="0" smtClean="0">
                <a:latin typeface="Calibri"/>
                <a:cs typeface="Arial" charset="0"/>
              </a:rPr>
              <a:t> </a:t>
            </a:r>
            <a:endParaRPr lang="en-US" sz="1050" dirty="0"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0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251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252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1200" dirty="0" smtClean="0">
                <a:latin typeface="Calibri" pitchFamily="34" charset="0"/>
                <a:cs typeface="Arial" charset="0"/>
              </a:rPr>
              <a:t>Manufacturing design defect</a:t>
            </a: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253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4" name="Rectangle 79"/>
          <p:cNvSpPr>
            <a:spLocks noChangeArrowheads="1"/>
          </p:cNvSpPr>
          <p:nvPr/>
        </p:nvSpPr>
        <p:spPr bwMode="auto">
          <a:xfrm>
            <a:off x="6490405" y="5837142"/>
            <a:ext cx="241919" cy="381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alt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5" name="Rectangle 73"/>
          <p:cNvSpPr>
            <a:spLocks noChangeArrowheads="1"/>
          </p:cNvSpPr>
          <p:nvPr/>
        </p:nvSpPr>
        <p:spPr bwMode="auto">
          <a:xfrm>
            <a:off x="6732325" y="5837142"/>
            <a:ext cx="4541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Traub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 No’s</a:t>
            </a:r>
            <a:endParaRPr lang="en-US" alt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" name="Rectangle 73"/>
          <p:cNvSpPr>
            <a:spLocks noChangeArrowheads="1"/>
          </p:cNvSpPr>
          <p:nvPr/>
        </p:nvSpPr>
        <p:spPr bwMode="auto">
          <a:xfrm>
            <a:off x="8534400" y="5842747"/>
            <a:ext cx="457200" cy="3781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8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9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60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262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63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64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265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66" name="Straight Connector 30"/>
          <p:cNvCxnSpPr>
            <a:cxnSpLocks noChangeShapeType="1"/>
            <a:endCxn id="264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6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269" name="Chart 2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137809"/>
              </p:ext>
            </p:extLst>
          </p:nvPr>
        </p:nvGraphicFramePr>
        <p:xfrm>
          <a:off x="3461784" y="4762712"/>
          <a:ext cx="2607782" cy="170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1" name="TextBox 4"/>
          <p:cNvSpPr txBox="1"/>
          <p:nvPr/>
        </p:nvSpPr>
        <p:spPr>
          <a:xfrm>
            <a:off x="3702531" y="4365104"/>
            <a:ext cx="1738938" cy="17608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MTTR Reduced in Min.</a:t>
            </a:r>
          </a:p>
        </p:txBody>
      </p:sp>
      <p:pic>
        <p:nvPicPr>
          <p:cNvPr id="273" name="Picture 27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6" y="2380032"/>
            <a:ext cx="2205560" cy="118633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4" name="Picture 27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75" y="2093656"/>
            <a:ext cx="1408113" cy="146150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75" name="Picture 2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93656"/>
            <a:ext cx="1296144" cy="147271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7719839" y="5845548"/>
            <a:ext cx="814561" cy="375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Sujit</a:t>
            </a:r>
            <a:endParaRPr lang="en-US" alt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2016-10-22T10:55:11Z</dcterms:modified>
</cp:coreProperties>
</file>